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2" r:id="rId3"/>
    <p:sldId id="277" r:id="rId4"/>
    <p:sldId id="279" r:id="rId5"/>
    <p:sldId id="278" r:id="rId6"/>
    <p:sldId id="283" r:id="rId7"/>
    <p:sldId id="291" r:id="rId8"/>
    <p:sldId id="280" r:id="rId9"/>
    <p:sldId id="281" r:id="rId10"/>
    <p:sldId id="284" r:id="rId11"/>
    <p:sldId id="285" r:id="rId12"/>
    <p:sldId id="286" r:id="rId13"/>
    <p:sldId id="288" r:id="rId14"/>
    <p:sldId id="289" r:id="rId15"/>
    <p:sldId id="290" r:id="rId16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E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6122" autoAdjust="0"/>
  </p:normalViewPr>
  <p:slideViewPr>
    <p:cSldViewPr>
      <p:cViewPr varScale="1">
        <p:scale>
          <a:sx n="110" d="100"/>
          <a:sy n="110" d="100"/>
        </p:scale>
        <p:origin x="1608" y="24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78" y="2236947"/>
            <a:ext cx="878308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956" y="4080510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7350" y="303372"/>
            <a:ext cx="2626314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3028" y="303372"/>
            <a:ext cx="7712105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39" y="4627245"/>
            <a:ext cx="8783082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239" y="3052049"/>
            <a:ext cx="8783082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8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3029" y="1763554"/>
            <a:ext cx="5168312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3558" y="1763554"/>
            <a:ext cx="5170107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9"/>
            <a:ext cx="4565553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652" y="2283619"/>
            <a:ext cx="4565553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9041" y="1611869"/>
            <a:ext cx="456734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283619"/>
            <a:ext cx="456734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653" y="1506856"/>
            <a:ext cx="3399498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348" y="5040630"/>
            <a:ext cx="619982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5348" y="643414"/>
            <a:ext cx="619982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0954" indent="0">
              <a:buNone/>
              <a:defRPr sz="3100"/>
            </a:lvl2pPr>
            <a:lvl3pPr marL="1001908" indent="0">
              <a:buNone/>
              <a:defRPr sz="2600"/>
            </a:lvl3pPr>
            <a:lvl4pPr marL="1502862" indent="0">
              <a:buNone/>
              <a:defRPr sz="2200"/>
            </a:lvl4pPr>
            <a:lvl5pPr marL="2003816" indent="0">
              <a:buNone/>
              <a:defRPr sz="2200"/>
            </a:lvl5pPr>
            <a:lvl6pPr marL="2504770" indent="0">
              <a:buNone/>
              <a:defRPr sz="2200"/>
            </a:lvl6pPr>
            <a:lvl7pPr marL="3005724" indent="0">
              <a:buNone/>
              <a:defRPr sz="2200"/>
            </a:lvl7pPr>
            <a:lvl8pPr marL="3506678" indent="0">
              <a:buNone/>
              <a:defRPr sz="2200"/>
            </a:lvl8pPr>
            <a:lvl9pPr marL="400763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5348" y="5635705"/>
            <a:ext cx="619982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80211"/>
            <a:ext cx="9299734" cy="4752261"/>
          </a:xfrm>
          <a:prstGeom prst="rect">
            <a:avLst/>
          </a:prstGeom>
        </p:spPr>
        <p:txBody>
          <a:bodyPr vert="horz" lIns="100191" tIns="50095" rIns="100191" bIns="500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652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9D80-5471-495A-811E-CD049B02C66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0455" y="6674168"/>
            <a:ext cx="3272129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5344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90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716" indent="-375716" algn="l" defTabSz="10019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50" indent="-313096" algn="l" defTabSz="10019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38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339" indent="-250477" algn="l" defTabSz="10019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93" indent="-250477" algn="l" defTabSz="10019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47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201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5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09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_____Microsoft_Excel.xlsx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0" y="864146"/>
            <a:ext cx="99190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/>
              <a:t>ფიტარეთის ღვთიმშობლის </a:t>
            </a:r>
            <a:r>
              <a:rPr lang="ka-GE" sz="1200" b="1" dirty="0" smtClean="0"/>
              <a:t>ტაძრის </a:t>
            </a:r>
            <a:r>
              <a:rPr lang="ka-GE" sz="1200" b="1" dirty="0"/>
              <a:t>მიმდებარე ტერიტორიაზე რესტავრატორების დროებითი საცხოვრებლის მოწყობის </a:t>
            </a:r>
            <a:r>
              <a:rPr lang="en-GB" sz="1200" b="1" dirty="0"/>
              <a:t> </a:t>
            </a:r>
            <a:br>
              <a:rPr lang="en-GB" sz="1200" b="1" dirty="0"/>
            </a:br>
            <a:r>
              <a:rPr lang="ka-GE" sz="1400" b="1" dirty="0"/>
              <a:t>განმარტებითი ბარათი</a:t>
            </a:r>
            <a:r>
              <a:rPr lang="ka-GE" sz="1400" b="1" dirty="0" smtClean="0"/>
              <a:t>.</a:t>
            </a:r>
          </a:p>
          <a:p>
            <a:pPr algn="ctr"/>
            <a:endParaRPr lang="en-US" sz="1400" dirty="0"/>
          </a:p>
          <a:p>
            <a:pPr lvl="0"/>
            <a:r>
              <a:rPr lang="ka-GE" sz="12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4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ფიტარეთის </a:t>
            </a:r>
            <a:r>
              <a:rPr lang="ka-GE" sz="1400" dirty="0"/>
              <a:t>ყოვლადწმიდა ღვთისმშობლის სახელობის სამონასტრო კომპლექსი მდინარე ხრამის შენაკადის თვალწარმტაც ხეობაში, ხეობის მარჯვენა მხარეს, შემაღლებულ ბექობზე მდებარეობს. კომპლექსი </a:t>
            </a:r>
            <a:r>
              <a:rPr lang="ka-GE" sz="1400" dirty="0" smtClean="0"/>
              <a:t>ირგვლივ</a:t>
            </a:r>
          </a:p>
          <a:p>
            <a:pPr lvl="0"/>
            <a:r>
              <a:rPr lang="ka-GE" sz="1400" dirty="0" smtClean="0"/>
              <a:t> </a:t>
            </a:r>
            <a:r>
              <a:rPr lang="ka-GE" sz="1400" dirty="0"/>
              <a:t>ხშირი ტყით დაფარული მთებით არის </a:t>
            </a:r>
            <a:r>
              <a:rPr lang="ka-GE" sz="1400" dirty="0" smtClean="0"/>
              <a:t>გარემოცული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წარმოდგენილი </a:t>
            </a:r>
            <a:r>
              <a:rPr lang="ka-GE" sz="1400" dirty="0"/>
              <a:t>პროექტი ითვალისწინებს </a:t>
            </a:r>
            <a:r>
              <a:rPr lang="ka-GE" sz="1400" dirty="0" smtClean="0"/>
              <a:t>ტაძრიდან 200 მეტრში მდებარე ველზე დროებითი </a:t>
            </a:r>
            <a:r>
              <a:rPr lang="ka-GE" sz="1400" dirty="0"/>
              <a:t>კარკასული შენობის </a:t>
            </a:r>
            <a:r>
              <a:rPr lang="ka-GE" sz="1400" dirty="0" smtClean="0"/>
              <a:t>მშენებლობას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შენობის </a:t>
            </a:r>
            <a:r>
              <a:rPr lang="ka-GE" sz="1400" dirty="0"/>
              <a:t>ფუძედ გამოიყენება ხრეშოვანი დატკეპნილი </a:t>
            </a:r>
            <a:r>
              <a:rPr lang="ka-GE" sz="1400" dirty="0" smtClean="0"/>
              <a:t>ბალიში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შენობის </a:t>
            </a:r>
            <a:r>
              <a:rPr lang="ka-GE" sz="1400" dirty="0"/>
              <a:t>ლითონის კარკასის აგება ხდება </a:t>
            </a:r>
            <a:r>
              <a:rPr lang="ru-RU" sz="1400" dirty="0"/>
              <a:t>№</a:t>
            </a:r>
            <a:r>
              <a:rPr lang="ka-GE" sz="1400" dirty="0"/>
              <a:t>14 შველერისგან შეკრულ ჩარჩჯზე,</a:t>
            </a:r>
            <a:endParaRPr lang="en-US" sz="1400" dirty="0"/>
          </a:p>
          <a:p>
            <a:pPr lvl="0"/>
            <a:r>
              <a:rPr lang="ka-GE" sz="1400" dirty="0"/>
              <a:t>კარკასი იკვრება 80</a:t>
            </a:r>
            <a:r>
              <a:rPr lang="en-GB" sz="1400" dirty="0"/>
              <a:t>X80X4</a:t>
            </a:r>
            <a:r>
              <a:rPr lang="ka-GE" sz="1400" dirty="0"/>
              <a:t>მმ კვეთის ლითონის </a:t>
            </a:r>
            <a:r>
              <a:rPr lang="ka-GE" sz="1400" dirty="0" smtClean="0"/>
              <a:t>მილისგან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იატაკის </a:t>
            </a:r>
            <a:r>
              <a:rPr lang="ka-GE" sz="1400" dirty="0"/>
              <a:t>კარკასი იკვრება </a:t>
            </a:r>
            <a:r>
              <a:rPr lang="en-GB" sz="1400" dirty="0"/>
              <a:t>60X80X3</a:t>
            </a:r>
            <a:r>
              <a:rPr lang="ka-GE" sz="1400" dirty="0"/>
              <a:t>მმ კვეთის ლითონის </a:t>
            </a:r>
            <a:r>
              <a:rPr lang="ka-GE" sz="1400" dirty="0" smtClean="0"/>
              <a:t>მილისგან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სველი </a:t>
            </a:r>
            <a:r>
              <a:rPr lang="ka-GE" sz="1400" dirty="0"/>
              <a:t>წერტილების იატაკი უნდა მოეწყოს 12მმ დიამეტრის არმატურით არმირებული </a:t>
            </a:r>
            <a:r>
              <a:rPr lang="ka-GE" sz="1400" dirty="0" smtClean="0"/>
              <a:t>200 მარკის </a:t>
            </a:r>
            <a:r>
              <a:rPr lang="ka-GE" sz="1400" dirty="0"/>
              <a:t>ბეტონით</a:t>
            </a:r>
            <a:r>
              <a:rPr lang="ka-GE" sz="1400" dirty="0" smtClean="0"/>
              <a:t>,</a:t>
            </a:r>
            <a:endParaRPr lang="en-US" sz="1400" dirty="0"/>
          </a:p>
          <a:p>
            <a:pPr lvl="0"/>
            <a:r>
              <a:rPr lang="ka-GE" sz="1400" dirty="0"/>
              <a:t>იატაკი მოეწყობა 50მმ სისქის ფიცრისგან, ფიცარზე დამონტაჯდება </a:t>
            </a:r>
            <a:r>
              <a:rPr lang="en-GB" sz="1400" dirty="0" smtClean="0"/>
              <a:t>20 </a:t>
            </a:r>
            <a:r>
              <a:rPr lang="ka-GE" sz="1400" dirty="0" smtClean="0"/>
              <a:t>მმ </a:t>
            </a:r>
            <a:r>
              <a:rPr lang="ka-GE" sz="1400" dirty="0"/>
              <a:t>სისქის ნაწები ფანერა, ხოლო საფარად გამოიყენება კომერციული (დათბუნული) </a:t>
            </a:r>
            <a:r>
              <a:rPr lang="ka-GE" sz="1400" dirty="0" smtClean="0"/>
              <a:t>ლინოლეუმი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 </a:t>
            </a:r>
            <a:r>
              <a:rPr lang="ka-GE" sz="1400" dirty="0" smtClean="0"/>
              <a:t>სველ </a:t>
            </a:r>
            <a:r>
              <a:rPr lang="ka-GE" sz="1400" dirty="0"/>
              <a:t>წერტილებში იატაკზი იგება მეტლახის </a:t>
            </a:r>
            <a:r>
              <a:rPr lang="ka-GE" sz="1400" dirty="0" smtClean="0"/>
              <a:t>ფილები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შენობის </a:t>
            </a:r>
            <a:r>
              <a:rPr lang="ka-GE" sz="1400" dirty="0"/>
              <a:t>გადახურვისთვის კოჭების სახით გამოიყენება </a:t>
            </a:r>
            <a:r>
              <a:rPr lang="en-GB" sz="1400" dirty="0"/>
              <a:t>60X80X4</a:t>
            </a:r>
            <a:r>
              <a:rPr lang="ka-GE" sz="1400" dirty="0"/>
              <a:t>მმ კვეთის ლითონის მილები,</a:t>
            </a:r>
            <a:endParaRPr lang="en-US" sz="1400" dirty="0"/>
          </a:p>
          <a:p>
            <a:pPr lvl="0"/>
            <a:r>
              <a:rPr lang="ka-GE" sz="1400" dirty="0"/>
              <a:t>კოჭებზე ზევიდან უნდა დამონტაჯდეს 40მმ სისქის ფიცარი, ქვემოდან მუყაოთაბაშირის ფილებით უნდა მოეწყოს დაკიდული ჭერი, ჭერის დათბუნება უნდა მოხდეს ორმხრივ ფოლგიანი </a:t>
            </a:r>
            <a:r>
              <a:rPr lang="ka-GE" sz="1400" dirty="0" smtClean="0"/>
              <a:t>მინაბამბით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/>
              <a:t> </a:t>
            </a:r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სახურავის </a:t>
            </a:r>
            <a:r>
              <a:rPr lang="ka-GE" sz="1400" dirty="0"/>
              <a:t>რაფტერებად გამოიყენება 60</a:t>
            </a:r>
            <a:r>
              <a:rPr lang="en-GB" sz="1400" dirty="0"/>
              <a:t>X80</a:t>
            </a:r>
            <a:r>
              <a:rPr lang="ru-RU" sz="1400" dirty="0"/>
              <a:t>4</a:t>
            </a:r>
            <a:r>
              <a:rPr lang="ka-GE" sz="1400" dirty="0"/>
              <a:t>მმ კვეთის ლითონის კოჭები, ხოლო სხივებად 20</a:t>
            </a:r>
            <a:r>
              <a:rPr lang="en-GB" sz="1400" dirty="0"/>
              <a:t>X40X2</a:t>
            </a:r>
            <a:r>
              <a:rPr lang="ka-GE" sz="1400" dirty="0"/>
              <a:t>მმ კვეთის ლითონის </a:t>
            </a:r>
            <a:r>
              <a:rPr lang="ka-GE" sz="1400" dirty="0" smtClean="0"/>
              <a:t>მილი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პროექტით </a:t>
            </a:r>
            <a:r>
              <a:rPr lang="ka-GE" sz="1400" dirty="0"/>
              <a:t>გათვალისწინებულია სეპტიკის გამოყენება, რომელიც უნდა მოეწყოს არმირებული ბეტონით და გადაიხუროს ლითონის მილის კარკასზე დამონტაჟებული 0,8 მმ სისქის პროფილირებული ლითონის </a:t>
            </a:r>
            <a:r>
              <a:rPr lang="ka-GE" sz="1400" dirty="0" smtClean="0"/>
              <a:t>ფურცლით</a:t>
            </a:r>
            <a:r>
              <a:rPr lang="en-GB" sz="1400" dirty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გარე </a:t>
            </a:r>
            <a:r>
              <a:rPr lang="ka-GE" sz="1400" dirty="0"/>
              <a:t>კანალიზაციის მოსაწყობად გამოიყენება 200 და 100მმ დიამეტრის გოფრირებული მილი და ერთი ცალი 800მმ დიამეტრის საკანალიზაციო </a:t>
            </a:r>
            <a:r>
              <a:rPr lang="ka-GE" sz="1400" dirty="0" smtClean="0"/>
              <a:t>ჭა</a:t>
            </a:r>
            <a:r>
              <a:rPr lang="en-GB" sz="1400" dirty="0" smtClean="0"/>
              <a:t>;</a:t>
            </a:r>
            <a:endParaRPr lang="en-US" sz="1400" dirty="0"/>
          </a:p>
          <a:p>
            <a:pPr lvl="0"/>
            <a:r>
              <a:rPr lang="ka-GE" sz="1400" dirty="0">
                <a:solidFill>
                  <a:srgbClr val="0070C0"/>
                </a:solidFill>
                <a:sym typeface="Wingdings 2" panose="05020102010507070707" pitchFamily="18" charset="2"/>
              </a:rPr>
              <a:t></a:t>
            </a:r>
            <a:r>
              <a:rPr lang="ka-GE" sz="1600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r>
              <a:rPr lang="ka-GE" sz="1400" dirty="0" smtClean="0"/>
              <a:t>პროექტში </a:t>
            </a:r>
            <a:r>
              <a:rPr lang="ka-GE" sz="1400" dirty="0"/>
              <a:t>არ არის გათვალისწინებული შენობამდე </a:t>
            </a:r>
            <a:r>
              <a:rPr lang="ka-GE" sz="1400" dirty="0" smtClean="0"/>
              <a:t>წყლის და ელექტროენერგიის მიწოდება</a:t>
            </a:r>
            <a:r>
              <a:rPr lang="ka-GE" sz="1400" dirty="0"/>
              <a:t>, რაც წარმოადგენს ცალკე </a:t>
            </a:r>
            <a:r>
              <a:rPr lang="ka-GE" sz="1400" dirty="0" smtClean="0"/>
              <a:t>პროექტებს.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5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4351" y="302438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აქსონომეტრია.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170"/>
            <a:ext cx="10333038" cy="4320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24" y="4753143"/>
            <a:ext cx="5281432" cy="2109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0" y="5472068"/>
            <a:ext cx="3366319" cy="134309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8118847" y="1800200"/>
            <a:ext cx="216024" cy="4320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334871" y="18002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62863" y="156443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21</a:t>
            </a:r>
            <a:endParaRPr lang="en-US" sz="1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366319" y="5688632"/>
            <a:ext cx="360040" cy="216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726359" y="568863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4351" y="545286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23</a:t>
            </a:r>
            <a:endParaRPr lang="en-US" sz="1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9342983" y="5112568"/>
            <a:ext cx="360040" cy="216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9703023" y="511256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31015" y="487679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22</a:t>
            </a:r>
            <a:endParaRPr lang="en-US" sz="1400" b="1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32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4351" y="302438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აქსონომეტრია.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1" y="1133383"/>
            <a:ext cx="7110735" cy="283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3" y="4516664"/>
            <a:ext cx="5022503" cy="196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63" y="3305790"/>
            <a:ext cx="4822354" cy="190821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862263" y="4608512"/>
            <a:ext cx="360040" cy="216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222303" y="460851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0295" y="437274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25</a:t>
            </a:r>
            <a:endParaRPr lang="en-US" sz="1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18047" y="3240410"/>
            <a:ext cx="432048" cy="14396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02023" y="338437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5" y="314860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24</a:t>
            </a:r>
            <a:endParaRPr lang="en-US" sz="14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4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55043"/>
              </p:ext>
            </p:extLst>
          </p:nvPr>
        </p:nvGraphicFramePr>
        <p:xfrm>
          <a:off x="1388542" y="951879"/>
          <a:ext cx="7018337" cy="617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Лист" r:id="rId5" imgW="6682876" imgH="5676893" progId="Excel.Sheet.12">
                  <p:embed/>
                </p:oleObj>
              </mc:Choice>
              <mc:Fallback>
                <p:oleObj name="Лист" r:id="rId5" imgW="6682876" imgH="56768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8542" y="951879"/>
                        <a:ext cx="7018337" cy="617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4351" y="70038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i="1" dirty="0" smtClean="0"/>
              <a:t>მასალების სპეციფიკაცია</a:t>
            </a:r>
            <a:endParaRPr lang="en-US" sz="1400" b="1" i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78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1" y="666663"/>
            <a:ext cx="4392488" cy="64566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125133" y="3987800"/>
            <a:ext cx="3183467" cy="516467"/>
          </a:xfrm>
          <a:custGeom>
            <a:avLst/>
            <a:gdLst>
              <a:gd name="connsiteX0" fmla="*/ 0 w 3183467"/>
              <a:gd name="connsiteY0" fmla="*/ 516467 h 516467"/>
              <a:gd name="connsiteX1" fmla="*/ 0 w 3183467"/>
              <a:gd name="connsiteY1" fmla="*/ 296333 h 516467"/>
              <a:gd name="connsiteX2" fmla="*/ 3183467 w 3183467"/>
              <a:gd name="connsiteY2" fmla="*/ 0 h 5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3467" h="516467">
                <a:moveTo>
                  <a:pt x="0" y="516467"/>
                </a:moveTo>
                <a:lnTo>
                  <a:pt x="0" y="296333"/>
                </a:lnTo>
                <a:lnTo>
                  <a:pt x="318346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4471" y="4021667"/>
            <a:ext cx="574129" cy="442879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5359400" y="4021667"/>
            <a:ext cx="905933" cy="2286000"/>
          </a:xfrm>
          <a:custGeom>
            <a:avLst/>
            <a:gdLst>
              <a:gd name="connsiteX0" fmla="*/ 677333 w 905933"/>
              <a:gd name="connsiteY0" fmla="*/ 2286000 h 2286000"/>
              <a:gd name="connsiteX1" fmla="*/ 905933 w 905933"/>
              <a:gd name="connsiteY1" fmla="*/ 2286000 h 2286000"/>
              <a:gd name="connsiteX2" fmla="*/ 905933 w 905933"/>
              <a:gd name="connsiteY2" fmla="*/ 2048933 h 2286000"/>
              <a:gd name="connsiteX3" fmla="*/ 0 w 905933"/>
              <a:gd name="connsiteY3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933" h="2286000">
                <a:moveTo>
                  <a:pt x="677333" y="2286000"/>
                </a:moveTo>
                <a:lnTo>
                  <a:pt x="905933" y="2286000"/>
                </a:lnTo>
                <a:lnTo>
                  <a:pt x="905933" y="204893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30615" y="6336754"/>
            <a:ext cx="0" cy="64807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58407" y="4504267"/>
            <a:ext cx="57606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0"/>
          </p:cNvCxnSpPr>
          <p:nvPr/>
        </p:nvCxnSpPr>
        <p:spPr>
          <a:xfrm flipH="1">
            <a:off x="2125133" y="4504267"/>
            <a:ext cx="59311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308600" y="1440210"/>
            <a:ext cx="0" cy="254759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82743" y="72013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გ</a:t>
            </a:r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არე კანალიზაციის მოწყობის სქემა.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430215" y="2520330"/>
            <a:ext cx="2878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58207" y="231533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/>
              <a:t>200მმ დიამეტრის გოდრირებული მილი</a:t>
            </a:r>
            <a:endParaRPr lang="en-US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42583" y="496860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14591" y="475257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/>
              <a:t>100მმ დიამეტრის გოდრირებული მილი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9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0" y="936213"/>
            <a:ext cx="4774926" cy="371242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68" y="1656234"/>
            <a:ext cx="3689531" cy="2871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" y="4747481"/>
            <a:ext cx="6606679" cy="2406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2743" y="72013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ს</a:t>
            </a:r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ეპტიკი.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8247" y="45580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</a:t>
            </a:r>
            <a:r>
              <a:rPr lang="ka-GE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რმატურის სპეციფიკაცია.</a:t>
            </a:r>
            <a:endParaRPr lang="en-US" sz="14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8327" y="72013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ჭრილი.</a:t>
            </a:r>
            <a:endParaRPr lang="en-US" sz="14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6719" y="144021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ჭრილი. არმირება.</a:t>
            </a:r>
            <a:endParaRPr lang="en-US" sz="14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3" y="825085"/>
            <a:ext cx="4731795" cy="525663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84" y="1944915"/>
            <a:ext cx="3172458" cy="338442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46039" y="1819995"/>
            <a:ext cx="864096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0015" y="181999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8007" y="158422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</a:t>
            </a:r>
            <a:endParaRPr lang="en-US" sz="1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854151" y="1603971"/>
            <a:ext cx="864096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38127" y="160397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6119" y="13682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</a:t>
            </a:r>
            <a:endParaRPr lang="en-US" sz="14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302423" y="1459955"/>
            <a:ext cx="720080" cy="360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086399" y="145995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14391" y="122418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</a:t>
            </a:r>
            <a:endParaRPr lang="en-US" sz="1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038727" y="2088282"/>
            <a:ext cx="792088" cy="5040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822703" y="208828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50695" y="185251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4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42383" y="5832698"/>
            <a:ext cx="5644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i="1" dirty="0" smtClean="0"/>
              <a:t>მასალების სპეციფიკაცია:</a:t>
            </a:r>
          </a:p>
          <a:p>
            <a:pPr marL="342900" indent="-342900">
              <a:buAutoNum type="arabicPeriod"/>
            </a:pPr>
            <a:r>
              <a:rPr lang="ka-GE" sz="1400" dirty="0" smtClean="0"/>
              <a:t>60</a:t>
            </a:r>
            <a:r>
              <a:rPr lang="en-GB" sz="1400" dirty="0" smtClean="0"/>
              <a:t>X80X4</a:t>
            </a:r>
            <a:r>
              <a:rPr lang="ka-GE" sz="1400" dirty="0" smtClean="0"/>
              <a:t>მმ კვეთის ლითონის მილი, </a:t>
            </a:r>
            <a:r>
              <a:rPr lang="en-GB" sz="1400" dirty="0" smtClean="0"/>
              <a:t>L=3660</a:t>
            </a:r>
            <a:r>
              <a:rPr lang="ka-GE" sz="1400" dirty="0" smtClean="0"/>
              <a:t>მმ, </a:t>
            </a:r>
            <a:r>
              <a:rPr lang="en-GB" sz="1400" dirty="0" smtClean="0"/>
              <a:t>n=4 (15</a:t>
            </a:r>
            <a:r>
              <a:rPr lang="ka-GE" sz="1400" dirty="0" smtClean="0"/>
              <a:t>გმ);</a:t>
            </a:r>
          </a:p>
          <a:p>
            <a:pPr marL="342900" indent="-342900">
              <a:buFontTx/>
              <a:buAutoNum type="arabicPeriod"/>
            </a:pPr>
            <a:r>
              <a:rPr lang="ka-GE" sz="1400" dirty="0" smtClean="0"/>
              <a:t> </a:t>
            </a:r>
            <a:r>
              <a:rPr lang="ka-GE" sz="1400" dirty="0"/>
              <a:t>60</a:t>
            </a:r>
            <a:r>
              <a:rPr lang="en-GB" sz="1400" dirty="0" smtClean="0"/>
              <a:t>X</a:t>
            </a:r>
            <a:r>
              <a:rPr lang="ka-GE" sz="1400" dirty="0" smtClean="0"/>
              <a:t>60</a:t>
            </a:r>
            <a:r>
              <a:rPr lang="en-GB" sz="1400" dirty="0" smtClean="0"/>
              <a:t>X4</a:t>
            </a:r>
            <a:r>
              <a:rPr lang="ka-GE" sz="1400" dirty="0"/>
              <a:t>მმ კვეთის ლითონის მილი, </a:t>
            </a:r>
            <a:r>
              <a:rPr lang="en-GB" sz="1400" dirty="0" smtClean="0"/>
              <a:t>L=36</a:t>
            </a:r>
            <a:r>
              <a:rPr lang="ka-GE" sz="1400" dirty="0" smtClean="0"/>
              <a:t>0</a:t>
            </a:r>
            <a:r>
              <a:rPr lang="en-GB" sz="1400" dirty="0" smtClean="0"/>
              <a:t>0</a:t>
            </a:r>
            <a:r>
              <a:rPr lang="ka-GE" sz="1400" dirty="0"/>
              <a:t>მმ, </a:t>
            </a:r>
            <a:r>
              <a:rPr lang="en-GB" sz="1400" dirty="0" smtClean="0"/>
              <a:t>n=</a:t>
            </a:r>
            <a:r>
              <a:rPr lang="ka-GE" sz="1400" dirty="0" smtClean="0"/>
              <a:t>6</a:t>
            </a:r>
            <a:r>
              <a:rPr lang="en-GB" sz="1400" dirty="0" smtClean="0"/>
              <a:t> (</a:t>
            </a:r>
            <a:r>
              <a:rPr lang="ka-GE" sz="1400" dirty="0" smtClean="0"/>
              <a:t>22გმ);</a:t>
            </a:r>
          </a:p>
          <a:p>
            <a:pPr marL="342900" indent="-342900">
              <a:buFontTx/>
              <a:buAutoNum type="arabicPeriod"/>
            </a:pPr>
            <a:r>
              <a:rPr lang="ka-GE" sz="1400" dirty="0" smtClean="0"/>
              <a:t>100მმ დიამეტრის ლითონის მილი </a:t>
            </a:r>
            <a:r>
              <a:rPr lang="en-GB" sz="1400" dirty="0" smtClean="0"/>
              <a:t>L=3</a:t>
            </a:r>
            <a:r>
              <a:rPr lang="ka-GE" sz="1400" dirty="0" smtClean="0"/>
              <a:t>გმ;</a:t>
            </a:r>
          </a:p>
          <a:p>
            <a:pPr marL="342900" indent="-342900">
              <a:buFontTx/>
              <a:buAutoNum type="arabicPeriod"/>
            </a:pPr>
            <a:r>
              <a:rPr lang="ka-GE" sz="1400" dirty="0" smtClean="0"/>
              <a:t>0,8მმ სისქის პროფილირებული ლითონის ფურცელი - 13მ2.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82743" y="72013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ს</a:t>
            </a:r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ეპტიკის გადახურვა.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4" y="912808"/>
            <a:ext cx="8712967" cy="6034578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807" y="468231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>
                    <a:lumMod val="95000"/>
                  </a:schemeClr>
                </a:solidFill>
              </a:rPr>
              <a:t>ფიტარეთის ღვთისმშობლის ტაძარი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4271" y="177063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>
                    <a:lumMod val="95000"/>
                  </a:schemeClr>
                </a:solidFill>
              </a:rPr>
              <a:t>რესტავრატორების საცხოვრებელი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98064">
            <a:off x="3150295" y="1440210"/>
            <a:ext cx="144016" cy="1440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22303" y="151221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4311" y="130722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>
                    <a:lumMod val="95000"/>
                  </a:schemeClr>
                </a:solidFill>
              </a:rPr>
              <a:t>სეპტიკი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0333039" cy="7350945"/>
            <a:chOff x="0" y="0"/>
            <a:chExt cx="10333039" cy="73509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651" y="785313"/>
              <a:ext cx="4989387" cy="3208942"/>
            </a:xfrm>
            <a:prstGeom prst="rect">
              <a:avLst/>
            </a:prstGeom>
          </p:spPr>
        </p:pic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1" y="1"/>
              <a:ext cx="202389" cy="40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100184" tIns="50092" rIns="100184" bIns="50092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3" name="Заголовок 1"/>
            <p:cNvSpPr txBox="1">
              <a:spLocks/>
            </p:cNvSpPr>
            <p:nvPr/>
          </p:nvSpPr>
          <p:spPr>
            <a:xfrm>
              <a:off x="9445073" y="6600846"/>
              <a:ext cx="807238" cy="750099"/>
            </a:xfrm>
            <a:prstGeom prst="rect">
              <a:avLst/>
            </a:prstGeom>
          </p:spPr>
          <p:txBody>
            <a:bodyPr vert="horz" lIns="100184" tIns="50092" rIns="100184" bIns="50092" anchor="ctr">
              <a:norm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ea typeface="+mj-ea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53" tIns="44176" rIns="88353" bIns="44176"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45399" y="6815160"/>
              <a:ext cx="42178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9" name="Прямая соединительная линия 68"/>
            <p:cNvCxnSpPr/>
            <p:nvPr/>
          </p:nvCxnSpPr>
          <p:spPr>
            <a:xfrm>
              <a:off x="0" y="671743"/>
              <a:ext cx="10333038" cy="16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049420" y="164996"/>
              <a:ext cx="9041472" cy="660089"/>
            </a:xfrm>
            <a:prstGeom prst="rect">
              <a:avLst/>
            </a:prstGeom>
          </p:spPr>
          <p:txBody>
            <a:bodyPr vert="horz" lIns="100184" tIns="50092" rIns="100184" bIns="50092" anchor="ctr">
              <a:norm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cadNusx" pitchFamily="2" charset="0"/>
                  <a:ea typeface="+mj-ea"/>
                  <a:cs typeface="+mj-cs"/>
                </a:rPr>
                <a:t>რ</a:t>
              </a:r>
              <a:r>
                <a:rPr lang="ka-GE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cadNusx" pitchFamily="2" charset="0"/>
                  <a:ea typeface="+mj-ea"/>
                  <a:cs typeface="+mj-cs"/>
                </a:rPr>
                <a:t>ესტავრატორების საცხოვრებელი.</a:t>
              </a:r>
              <a:endPara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4351" y="3024386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აქსონომეტრია.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" y="3384426"/>
              <a:ext cx="6820743" cy="3716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0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0" y="774497"/>
            <a:ext cx="9348799" cy="631695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0775" y="7201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გეგმა.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1487" y="208828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>
                <a:solidFill>
                  <a:srgbClr val="0070C0"/>
                </a:solidFill>
              </a:rPr>
              <a:t>სასადილო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4098" y="2532524"/>
            <a:ext cx="696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sym typeface="Webdings"/>
              </a:rPr>
              <a:t>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0575" y="2532524"/>
            <a:ext cx="93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sym typeface="Webdings"/>
              </a:rPr>
              <a:t>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2743" y="5040610"/>
            <a:ext cx="93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sym typeface="Webdings"/>
              </a:rPr>
              <a:t>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8567" y="5339675"/>
            <a:ext cx="1728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rgbClr val="0070C0"/>
                </a:solidFill>
              </a:rPr>
              <a:t>კურატორები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3" y="1249347"/>
            <a:ext cx="8796176" cy="573547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10735" y="887794"/>
            <a:ext cx="232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სვეტების განლაგების გეგმა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6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2" y="144066"/>
            <a:ext cx="9193189" cy="5544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81" y="3634636"/>
            <a:ext cx="5328658" cy="32138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34871" y="7201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აქსონომეტრია.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846039" y="1944266"/>
            <a:ext cx="864096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30015" y="194426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007" y="170849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4</a:t>
            </a:r>
            <a:endParaRPr lang="en-US" sz="1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350095" y="3816474"/>
            <a:ext cx="648072" cy="360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34071" y="417651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2063" y="394074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</a:t>
            </a:r>
            <a:endParaRPr lang="en-US" sz="1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4950495" y="2207631"/>
            <a:ext cx="648072" cy="2406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734471" y="244832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62463" y="221255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6</a:t>
            </a:r>
            <a:endParaRPr lang="en-US" sz="14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078287" y="4242493"/>
            <a:ext cx="504056" cy="15004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582343" y="43925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10335" y="415676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</a:t>
            </a:r>
            <a:endParaRPr lang="en-US" sz="1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718247" y="3024386"/>
            <a:ext cx="360040" cy="216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078287" y="30243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6279" y="27886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3</a:t>
            </a:r>
            <a:endParaRPr lang="en-US" sz="14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339103" y="2592338"/>
            <a:ext cx="707736" cy="917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046839" y="268409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74831" y="244832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</a:t>
            </a:r>
            <a:endParaRPr lang="en-US" sz="14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894711" y="1152178"/>
            <a:ext cx="864096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678687" y="115217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06679" y="91640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7</a:t>
            </a:r>
            <a:endParaRPr lang="en-US" sz="14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262863" y="1512218"/>
            <a:ext cx="432048" cy="12494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8694911" y="151221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22903" y="127644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8</a:t>
            </a:r>
            <a:endParaRPr lang="en-US" sz="1400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838927" y="2101998"/>
            <a:ext cx="504056" cy="15004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342983" y="225204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270975" y="201627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</a:t>
            </a:r>
            <a:endParaRPr lang="en-US" sz="1400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2502223" y="1603971"/>
            <a:ext cx="1008112" cy="2724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286199" y="160397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14191" y="13682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9</a:t>
            </a:r>
            <a:endParaRPr lang="en-US" sz="1400" b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4980042" y="1207116"/>
            <a:ext cx="414792" cy="1127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394834" y="120711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22826" y="97134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</a:t>
            </a:r>
            <a:endParaRPr lang="en-US" sz="1400" b="1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3942383" y="1099916"/>
            <a:ext cx="216024" cy="5372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158407" y="109991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086399" y="8641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5</a:t>
            </a:r>
            <a:endParaRPr lang="en-US" sz="1400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1134071" y="3495495"/>
            <a:ext cx="864064" cy="329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918047" y="352844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46039" y="329267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10</a:t>
            </a:r>
            <a:endParaRPr lang="en-US" sz="1400" b="1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014391" y="4896594"/>
            <a:ext cx="576064" cy="2160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3798367" y="489659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26359" y="466082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11</a:t>
            </a:r>
            <a:endParaRPr lang="en-US" sz="1400" b="1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H="1">
            <a:off x="1710135" y="2448322"/>
            <a:ext cx="648072" cy="360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1494111" y="2808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22103" y="257259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5</a:t>
            </a:r>
            <a:endParaRPr lang="en-US" sz="1400" b="1" dirty="0"/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2743" y="72013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ს</a:t>
            </a:r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ველი წერტილების იატაკის არმირება.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5" y="871963"/>
            <a:ext cx="5527566" cy="3670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4832866"/>
            <a:ext cx="7686799" cy="201549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782143" y="4671859"/>
            <a:ext cx="828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</a:t>
            </a:r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რმატურის სპეციფიკაცია 1 სველი წერტილის იატაკზე.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" y="1301251"/>
            <a:ext cx="10326834" cy="409924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8647" y="100816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აქსონომეტრია.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38527" y="1368152"/>
            <a:ext cx="360040" cy="216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98567" y="13681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6559" y="11323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13</a:t>
            </a:r>
            <a:endParaRPr lang="en-US" sz="1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46239" y="4608562"/>
            <a:ext cx="432048" cy="2879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078287" y="489654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06279" y="46607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12</a:t>
            </a:r>
            <a:endParaRPr lang="en-US" sz="1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150295" y="4172369"/>
            <a:ext cx="864096" cy="1679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014391" y="434027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42383" y="41045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17</a:t>
            </a:r>
            <a:endParaRPr lang="en-US" sz="1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422103" y="4381452"/>
            <a:ext cx="504056" cy="11829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206079" y="556441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34071" y="532864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15</a:t>
            </a:r>
            <a:endParaRPr lang="en-US" sz="1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990055" y="4906466"/>
            <a:ext cx="432048" cy="818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74031" y="498834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2023" y="475257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14</a:t>
            </a:r>
            <a:endParaRPr lang="en-US" sz="14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142183" y="4840745"/>
            <a:ext cx="648072" cy="2916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790255" y="513236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18247" y="489659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16</a:t>
            </a:r>
            <a:endParaRPr lang="en-US" sz="1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990055" y="4531497"/>
            <a:ext cx="432048" cy="44697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34271" y="3452289"/>
            <a:ext cx="864096" cy="1679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798367" y="362019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26359" y="338442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18</a:t>
            </a:r>
            <a:endParaRPr lang="en-US" sz="1400" b="1" dirty="0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8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641"/>
            <a:ext cx="10333038" cy="427161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4391" y="86414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აქსონომეტრია.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718247" y="1800200"/>
            <a:ext cx="360040" cy="648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078287" y="18002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6279" y="156443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19</a:t>
            </a:r>
            <a:endParaRPr lang="en-US" sz="1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174631" y="2232248"/>
            <a:ext cx="576064" cy="4320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750695" y="22322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78687" y="199647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20</a:t>
            </a:r>
            <a:endParaRPr lang="en-US" sz="14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რ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ესტავრატორების საცხოვრებელი.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81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245</Words>
  <Application>Microsoft Office PowerPoint</Application>
  <PresentationFormat>Произвольный</PresentationFormat>
  <Paragraphs>113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AcadNusx</vt:lpstr>
      <vt:lpstr>Arial</vt:lpstr>
      <vt:lpstr>Brush Script MT</vt:lpstr>
      <vt:lpstr>Calibri</vt:lpstr>
      <vt:lpstr>Webdings</vt:lpstr>
      <vt:lpstr>Wingdings 2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Spiridon Moseshvili</cp:lastModifiedBy>
  <cp:revision>241</cp:revision>
  <cp:lastPrinted>2020-02-20T10:16:10Z</cp:lastPrinted>
  <dcterms:created xsi:type="dcterms:W3CDTF">2008-10-21T07:51:50Z</dcterms:created>
  <dcterms:modified xsi:type="dcterms:W3CDTF">2020-07-02T07:50:48Z</dcterms:modified>
</cp:coreProperties>
</file>